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8" r:id="rId4"/>
    <p:sldId id="260" r:id="rId5"/>
    <p:sldId id="261" r:id="rId6"/>
    <p:sldId id="263" r:id="rId7"/>
    <p:sldId id="26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851BD1-24CD-AEE6-18FD-675FA66DEC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A1B4C1-54E4-B006-D834-4520764A3E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1405B1-C523-5F2A-66A0-F96276A00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99315-7763-4E0B-90AC-5C7B3C0C2B75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4C788E-7B18-CA62-5AF1-DBCA8CAAE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D27B61-81B4-1790-C3FF-E8278BE71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54E9E-22B4-473F-AF76-65E4E7482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1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8807FC-C6B5-EF8D-8DDA-FBA738808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4922ED0-ECD8-509B-7C2A-87A3BA94AD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9B36B8-6358-C5CA-79A0-823CE6916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99315-7763-4E0B-90AC-5C7B3C0C2B75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F417AE-2EB8-6FC1-85BB-960D7F2C3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98E7AA-71F3-FA0B-CCFF-8B0070783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54E9E-22B4-473F-AF76-65E4E7482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02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0B75624-2A4C-A4F3-A696-C4D860CCF5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8F391B-0EB4-86E5-1153-BEB85E75F3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84DDA6-E619-2CCA-2F39-F59F47262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99315-7763-4E0B-90AC-5C7B3C0C2B75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F4279F-23AD-2CF2-AC02-BA016A48D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C7C1C3-907D-D308-63B2-58931530B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54E9E-22B4-473F-AF76-65E4E7482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976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1F638C-36E8-F36F-0144-B30BFEE24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7D690D-B601-6514-C53A-A8900DDDA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B8B79B-7862-44A5-4BB5-927AE2134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99315-7763-4E0B-90AC-5C7B3C0C2B75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24D921-9E69-8E60-D98C-20EE4651B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C67DED-1D3D-03F6-284E-902C89938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54E9E-22B4-473F-AF76-65E4E7482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946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18E3D6-B4B0-DE9F-7855-F1D488638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DEB9A9-4833-A62F-B87A-AAC9DC05E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1E4539-BABB-9E1D-CDBB-8C7002D02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99315-7763-4E0B-90AC-5C7B3C0C2B75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6634EF-8D22-33CB-CE8D-4468D6D9D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FA2F29-28F8-F642-5310-64E9DEBCA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54E9E-22B4-473F-AF76-65E4E7482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70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3B2F02-F101-DE14-D6ED-8643E3B1F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EE9365-F3C2-0D06-B2E9-FC1B014CAB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A591ACA-9F27-134C-9022-91AF76359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CF393C-5CE3-9EEA-1B77-B39E2B942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99315-7763-4E0B-90AC-5C7B3C0C2B75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35DEEB-9D9A-6E0C-2080-CC00365F1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E1DC348-9A63-4FF8-C141-139A85E9C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54E9E-22B4-473F-AF76-65E4E7482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79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3DEF22-D66B-ED9E-C706-0E896B05C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FD5B1A-E8FA-B25D-1199-510741B8A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8D3152-E577-6CD6-DE46-04985405B9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D649D17-B7EB-4BEB-78D7-7D73ED410C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4AEA4F1-B872-E3FD-78C9-E45DF05AC8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4F4E656-C74E-356F-2C43-C62D5505A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99315-7763-4E0B-90AC-5C7B3C0C2B75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75970A8-B23A-587B-7F7F-FE4935D02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4F6ABD3-74A7-6C2C-E8B6-1E042953F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54E9E-22B4-473F-AF76-65E4E7482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250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FBB776-AF45-7F8B-29D2-0346CA0CE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866B09C-6B2F-963A-2D08-F4563BD4D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99315-7763-4E0B-90AC-5C7B3C0C2B75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F9EAA75-15DD-6C18-178B-CD39AD300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7F73A1D-FC6C-9DFC-063D-BDA36C6D4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54E9E-22B4-473F-AF76-65E4E7482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695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4105B69-B725-DB82-88D2-43238F1B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99315-7763-4E0B-90AC-5C7B3C0C2B75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377E7DD-EE08-B85F-6F33-8B7F80470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B5C99D-0318-D6FD-DFB4-952E00893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54E9E-22B4-473F-AF76-65E4E7482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685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43FE6D-A871-D0E2-E5F5-307A87042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47C649-4A07-2C45-E1BF-E06C5F307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A89577-5CF0-4123-C237-0D5D93F2C0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6A2BD1-8A30-98F7-160D-997763300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99315-7763-4E0B-90AC-5C7B3C0C2B75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505D5B-F5D5-C0EF-EBD6-8C9E1EA22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D05C0A-FA08-03C7-EB24-29201764F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54E9E-22B4-473F-AF76-65E4E7482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47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7C5C55-0D2E-4A05-D670-B1D201BE4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3AC8C62-DA63-FB62-1EB5-24A9855D32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D54842-6D38-53C6-45E6-7765A567A8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BE33C3-6EDF-B198-DA46-25A2014A3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99315-7763-4E0B-90AC-5C7B3C0C2B75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E141C-961E-1DDF-561E-3764E32D5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21781FC-4C05-090D-0889-73FDD295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54E9E-22B4-473F-AF76-65E4E7482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234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8E6E2A-75FA-A6CE-A212-1177A4ACA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7376F6-2CBB-91B9-B3E6-DCE9F2315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EE311F-7979-1541-8A7B-A996EE81D2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999315-7763-4E0B-90AC-5C7B3C0C2B75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EC9989-BE06-72C8-3944-D8498569FE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A6A775-71A5-3FF3-FF12-A557FD44FC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54E9E-22B4-473F-AF76-65E4E7482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88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58C77B4-2C9A-9163-4B4C-243F38A18C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6229" y="5710348"/>
            <a:ext cx="4804670" cy="632444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100000"/>
              </a:lnSpc>
            </a:pPr>
            <a:r>
              <a:rPr lang="en-US" sz="1800" noProof="0" dirty="0">
                <a:solidFill>
                  <a:schemeClr val="bg1">
                    <a:lumMod val="85000"/>
                  </a:schemeClr>
                </a:solidFill>
              </a:rPr>
              <a:t>Team:      </a:t>
            </a:r>
            <a:r>
              <a:rPr lang="en-US" sz="1800" noProof="0" dirty="0" err="1">
                <a:solidFill>
                  <a:schemeClr val="bg1">
                    <a:lumMod val="85000"/>
                  </a:schemeClr>
                </a:solidFill>
              </a:rPr>
              <a:t>Bc</a:t>
            </a:r>
            <a:r>
              <a:rPr lang="en-US" sz="1800" noProof="0" dirty="0">
                <a:solidFill>
                  <a:schemeClr val="bg1">
                    <a:lumMod val="85000"/>
                  </a:schemeClr>
                </a:solidFill>
              </a:rPr>
              <a:t>. Pavlo Usatiuk     </a:t>
            </a:r>
            <a:r>
              <a:rPr lang="en-US" sz="1800" noProof="0" dirty="0" err="1">
                <a:solidFill>
                  <a:schemeClr val="bg1">
                    <a:lumMod val="85000"/>
                  </a:schemeClr>
                </a:solidFill>
              </a:rPr>
              <a:t>Bc</a:t>
            </a:r>
            <a:r>
              <a:rPr lang="en-US" sz="1800" noProof="0" dirty="0">
                <a:solidFill>
                  <a:schemeClr val="bg1">
                    <a:lumMod val="85000"/>
                  </a:schemeClr>
                </a:solidFill>
              </a:rPr>
              <a:t>. Jakub </a:t>
            </a:r>
            <a:r>
              <a:rPr lang="en-US" sz="1800" noProof="0" dirty="0" err="1">
                <a:solidFill>
                  <a:schemeClr val="bg1">
                    <a:lumMod val="85000"/>
                  </a:schemeClr>
                </a:solidFill>
              </a:rPr>
              <a:t>Almáši</a:t>
            </a:r>
            <a:r>
              <a:rPr lang="en-US" sz="1800" noProof="0" dirty="0">
                <a:solidFill>
                  <a:schemeClr val="bg1">
                    <a:lumMod val="85000"/>
                  </a:schemeClr>
                </a:solidFill>
              </a:rPr>
              <a:t> </a:t>
            </a:r>
            <a:br>
              <a:rPr lang="en-US" sz="1800" noProof="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800" noProof="0" dirty="0">
                <a:solidFill>
                  <a:schemeClr val="bg1">
                    <a:lumMod val="85000"/>
                  </a:schemeClr>
                </a:solidFill>
              </a:rPr>
              <a:t>Mentor:  Ing. Tomáš </a:t>
            </a:r>
            <a:r>
              <a:rPr lang="en-US" sz="1800" noProof="0" dirty="0" err="1">
                <a:solidFill>
                  <a:schemeClr val="bg1">
                    <a:lumMod val="85000"/>
                  </a:schemeClr>
                </a:solidFill>
              </a:rPr>
              <a:t>Girašek</a:t>
            </a:r>
            <a:r>
              <a:rPr lang="en-US" sz="1800" noProof="0" dirty="0">
                <a:solidFill>
                  <a:schemeClr val="bg1">
                    <a:lumMod val="85000"/>
                  </a:schemeClr>
                </a:solidFill>
              </a:rPr>
              <a:t>, PhD.</a:t>
            </a:r>
          </a:p>
        </p:txBody>
      </p:sp>
      <p:pic>
        <p:nvPicPr>
          <p:cNvPr id="7" name="Рисунок 6" descr="Изображение выглядит как текст, Шрифт, снимок экрана, Графи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0FAD4C7-5512-69D7-8527-462C335A2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896" y="3163764"/>
            <a:ext cx="7016817" cy="178737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, Шрифт, Графика,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859F083-B6E4-7208-970C-687D19B57F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164" y="5644228"/>
            <a:ext cx="1425988" cy="764686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знак, Шрифт, символ, треугольни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7B58F4C-10C4-D168-AA69-17A4CE9414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713" y="5536362"/>
            <a:ext cx="1093402" cy="980417"/>
          </a:xfrm>
          <a:prstGeom prst="rect">
            <a:avLst/>
          </a:prstGeom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0AA1D634-B7F9-BFAD-99C5-93F95A0582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5711" y="1267647"/>
            <a:ext cx="1105188" cy="910611"/>
          </a:xfrm>
        </p:spPr>
        <p:txBody>
          <a:bodyPr>
            <a:normAutofit fontScale="90000"/>
          </a:bodyPr>
          <a:lstStyle/>
          <a:p>
            <a:pPr algn="l"/>
            <a:r>
              <a:rPr lang="en-US" sz="6600" noProof="0" dirty="0">
                <a:solidFill>
                  <a:schemeClr val="bg1">
                    <a:lumMod val="85000"/>
                  </a:schemeClr>
                </a:solidFill>
              </a:rPr>
              <a:t>72 </a:t>
            </a:r>
          </a:p>
        </p:txBody>
      </p:sp>
      <p:sp>
        <p:nvSpPr>
          <p:cNvPr id="16" name="Подзаголовок 2">
            <a:extLst>
              <a:ext uri="{FF2B5EF4-FFF2-40B4-BE49-F238E27FC236}">
                <a16:creationId xmlns:a16="http://schemas.microsoft.com/office/drawing/2014/main" id="{C107CA03-21A5-EB4C-DCDB-C50E9F3CB4BF}"/>
              </a:ext>
            </a:extLst>
          </p:cNvPr>
          <p:cNvSpPr txBox="1">
            <a:spLocks/>
          </p:cNvSpPr>
          <p:nvPr/>
        </p:nvSpPr>
        <p:spPr>
          <a:xfrm>
            <a:off x="978348" y="1912300"/>
            <a:ext cx="10238042" cy="7108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noProof="0" dirty="0" err="1">
                <a:solidFill>
                  <a:schemeClr val="bg1">
                    <a:lumMod val="85000"/>
                  </a:schemeClr>
                </a:solidFill>
              </a:rPr>
              <a:t>Vytvorenie</a:t>
            </a:r>
            <a:r>
              <a:rPr lang="en-US" sz="1800" noProof="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800" noProof="0" dirty="0" err="1">
                <a:solidFill>
                  <a:schemeClr val="bg1">
                    <a:lumMod val="85000"/>
                  </a:schemeClr>
                </a:solidFill>
              </a:rPr>
              <a:t>systemu</a:t>
            </a:r>
            <a:r>
              <a:rPr lang="en-US" sz="1800" noProof="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800" noProof="0" dirty="0" err="1">
                <a:solidFill>
                  <a:schemeClr val="bg1">
                    <a:lumMod val="85000"/>
                  </a:schemeClr>
                </a:solidFill>
              </a:rPr>
              <a:t>na</a:t>
            </a:r>
            <a:r>
              <a:rPr lang="en-US" sz="1800" noProof="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800" noProof="0" dirty="0" err="1">
                <a:solidFill>
                  <a:schemeClr val="bg1">
                    <a:lumMod val="85000"/>
                  </a:schemeClr>
                </a:solidFill>
              </a:rPr>
              <a:t>kontrolu</a:t>
            </a:r>
            <a:r>
              <a:rPr lang="en-US" sz="1800" noProof="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800" noProof="0" dirty="0" err="1">
                <a:solidFill>
                  <a:schemeClr val="bg1">
                    <a:lumMod val="85000"/>
                  </a:schemeClr>
                </a:solidFill>
              </a:rPr>
              <a:t>pritomnosti</a:t>
            </a:r>
            <a:r>
              <a:rPr lang="en-US" sz="1800" noProof="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800" noProof="0" dirty="0" err="1">
                <a:solidFill>
                  <a:schemeClr val="bg1">
                    <a:lumMod val="85000"/>
                  </a:schemeClr>
                </a:solidFill>
              </a:rPr>
              <a:t>zamestnancov</a:t>
            </a:r>
            <a:r>
              <a:rPr lang="en-US" sz="1800" noProof="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800" noProof="0" dirty="0" err="1">
                <a:solidFill>
                  <a:schemeClr val="bg1">
                    <a:lumMod val="85000"/>
                  </a:schemeClr>
                </a:solidFill>
              </a:rPr>
              <a:t>na</a:t>
            </a:r>
            <a:r>
              <a:rPr lang="en-US" sz="1800" noProof="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800" noProof="0" dirty="0" err="1">
                <a:solidFill>
                  <a:schemeClr val="bg1">
                    <a:lumMod val="85000"/>
                  </a:schemeClr>
                </a:solidFill>
              </a:rPr>
              <a:t>jednotlivych</a:t>
            </a:r>
            <a:r>
              <a:rPr lang="en-US" sz="1800" noProof="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800" noProof="0" dirty="0" err="1">
                <a:solidFill>
                  <a:schemeClr val="bg1">
                    <a:lumMod val="85000"/>
                  </a:schemeClr>
                </a:solidFill>
              </a:rPr>
              <a:t>stanoviskach</a:t>
            </a:r>
            <a:br>
              <a:rPr lang="en-US" sz="1800" noProof="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900" noProof="0" dirty="0">
                <a:solidFill>
                  <a:schemeClr val="bg1">
                    <a:lumMod val="85000"/>
                  </a:schemeClr>
                </a:solidFill>
              </a:rPr>
              <a:t>Creation of a system for monitoring employee attendance at individual workstations</a:t>
            </a:r>
          </a:p>
        </p:txBody>
      </p:sp>
    </p:spTree>
    <p:extLst>
      <p:ext uri="{BB962C8B-B14F-4D97-AF65-F5344CB8AC3E}">
        <p14:creationId xmlns:p14="http://schemas.microsoft.com/office/powerpoint/2010/main" val="3735910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C3CB98-6FD6-22B9-BDE8-BB3EDBD83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C8C572-0D58-34A9-91D3-C0D7995D0C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456" y="656019"/>
            <a:ext cx="4428744" cy="944181"/>
          </a:xfrm>
        </p:spPr>
        <p:txBody>
          <a:bodyPr/>
          <a:lstStyle/>
          <a:p>
            <a:pPr algn="l"/>
            <a:r>
              <a:rPr lang="en-US" noProof="0" dirty="0">
                <a:solidFill>
                  <a:schemeClr val="bg1"/>
                </a:solidFill>
              </a:rPr>
              <a:t>Problem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5B6A7E-8F5F-CA10-AE91-3C4D97A7DA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10343" y="3221494"/>
            <a:ext cx="2003546" cy="20035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1057F4-C31E-7C70-94C5-0997706619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4247" y="2764157"/>
            <a:ext cx="2735831" cy="291822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AA164E-68E3-E783-BE7D-15C052F548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5093" y="3164442"/>
            <a:ext cx="2120235" cy="2120235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F4DB09D6-D569-0F27-AD07-CAF5CEAFAC4E}"/>
              </a:ext>
            </a:extLst>
          </p:cNvPr>
          <p:cNvSpPr txBox="1">
            <a:spLocks/>
          </p:cNvSpPr>
          <p:nvPr/>
        </p:nvSpPr>
        <p:spPr>
          <a:xfrm>
            <a:off x="5171684" y="5389706"/>
            <a:ext cx="2447052" cy="486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0" dirty="0">
                <a:solidFill>
                  <a:schemeClr val="bg1"/>
                </a:solidFill>
              </a:rPr>
              <a:t>Manual scanning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B40DCBBE-DCCF-A671-5C06-67A570A06EBB}"/>
              </a:ext>
            </a:extLst>
          </p:cNvPr>
          <p:cNvSpPr txBox="1">
            <a:spLocks/>
          </p:cNvSpPr>
          <p:nvPr/>
        </p:nvSpPr>
        <p:spPr>
          <a:xfrm>
            <a:off x="8188590" y="5389706"/>
            <a:ext cx="2447052" cy="48619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0" dirty="0">
                <a:solidFill>
                  <a:schemeClr val="bg1"/>
                </a:solidFill>
              </a:rPr>
              <a:t>Biometric leaking</a:t>
            </a:r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8CCD6C45-045C-8CBC-C382-9FFD8ED30029}"/>
              </a:ext>
            </a:extLst>
          </p:cNvPr>
          <p:cNvSpPr txBox="1">
            <a:spLocks/>
          </p:cNvSpPr>
          <p:nvPr/>
        </p:nvSpPr>
        <p:spPr>
          <a:xfrm>
            <a:off x="1644247" y="5389706"/>
            <a:ext cx="2735831" cy="486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noProof="0" dirty="0">
                <a:solidFill>
                  <a:schemeClr val="bg1"/>
                </a:solidFill>
              </a:rPr>
              <a:t>Outdated technology</a:t>
            </a:r>
          </a:p>
        </p:txBody>
      </p:sp>
      <p:sp>
        <p:nvSpPr>
          <p:cNvPr id="18" name="Подзаголовок 2">
            <a:extLst>
              <a:ext uri="{FF2B5EF4-FFF2-40B4-BE49-F238E27FC236}">
                <a16:creationId xmlns:a16="http://schemas.microsoft.com/office/drawing/2014/main" id="{2360D249-650B-D64D-5F79-3185CDBC2A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455" y="1680934"/>
            <a:ext cx="11313905" cy="1375895"/>
          </a:xfrm>
        </p:spPr>
        <p:txBody>
          <a:bodyPr>
            <a:normAutofit/>
          </a:bodyPr>
          <a:lstStyle/>
          <a:p>
            <a:pPr algn="l"/>
            <a:r>
              <a:rPr lang="en-US" noProof="0" dirty="0">
                <a:solidFill>
                  <a:schemeClr val="bg1"/>
                </a:solidFill>
              </a:rPr>
              <a:t>Current solutions rely on manual scanning or intrusive biometric and camera-based technologies.</a:t>
            </a:r>
          </a:p>
        </p:txBody>
      </p:sp>
    </p:spTree>
    <p:extLst>
      <p:ext uri="{BB962C8B-B14F-4D97-AF65-F5344CB8AC3E}">
        <p14:creationId xmlns:p14="http://schemas.microsoft.com/office/powerpoint/2010/main" val="2039969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AFCA9C-5619-F4DA-5945-416244ECD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60A96F2-0101-902C-ED32-5933864FE347}"/>
              </a:ext>
            </a:extLst>
          </p:cNvPr>
          <p:cNvSpPr/>
          <p:nvPr/>
        </p:nvSpPr>
        <p:spPr>
          <a:xfrm>
            <a:off x="7141369" y="1643063"/>
            <a:ext cx="4464843" cy="41622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DE509ACC-94F2-0E85-6457-541BAE793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3020" y="4815662"/>
            <a:ext cx="11105960" cy="1117931"/>
          </a:xfrm>
        </p:spPr>
        <p:txBody>
          <a:bodyPr>
            <a:normAutofit/>
          </a:bodyPr>
          <a:lstStyle/>
          <a:p>
            <a:pPr algn="l"/>
            <a:r>
              <a:rPr lang="en-US" sz="3400" noProof="0" dirty="0">
                <a:solidFill>
                  <a:srgbClr val="FF0000"/>
                </a:solidFill>
              </a:rPr>
              <a:t>One</a:t>
            </a:r>
            <a:r>
              <a:rPr lang="en-US" sz="3400" noProof="0" dirty="0">
                <a:solidFill>
                  <a:schemeClr val="bg1"/>
                </a:solidFill>
              </a:rPr>
              <a:t> employee loses about 1.25 </a:t>
            </a:r>
            <a:r>
              <a:rPr lang="en-US" sz="3400" noProof="0" dirty="0">
                <a:solidFill>
                  <a:srgbClr val="FF0000"/>
                </a:solidFill>
              </a:rPr>
              <a:t>working hours per year just </a:t>
            </a:r>
            <a:br>
              <a:rPr lang="en-US" sz="3400" noProof="0" dirty="0">
                <a:solidFill>
                  <a:schemeClr val="bg1"/>
                </a:solidFill>
              </a:rPr>
            </a:br>
            <a:r>
              <a:rPr lang="en-US" sz="3400" noProof="0" dirty="0">
                <a:solidFill>
                  <a:schemeClr val="bg1"/>
                </a:solidFill>
              </a:rPr>
              <a:t>by scanning an access card...</a:t>
            </a:r>
            <a:endParaRPr lang="en-US" sz="3400" noProof="0" dirty="0"/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0B12AD1B-8734-4F82-E50D-DD5ECC1B5D43}"/>
              </a:ext>
            </a:extLst>
          </p:cNvPr>
          <p:cNvSpPr txBox="1">
            <a:spLocks/>
          </p:cNvSpPr>
          <p:nvPr/>
        </p:nvSpPr>
        <p:spPr>
          <a:xfrm>
            <a:off x="3961882" y="1108163"/>
            <a:ext cx="8230118" cy="1061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400" noProof="0" dirty="0">
                <a:solidFill>
                  <a:schemeClr val="bg1"/>
                </a:solidFill>
              </a:rPr>
              <a:t>		                For a small company... </a:t>
            </a:r>
            <a:br>
              <a:rPr lang="en-US" sz="3400" noProof="0" dirty="0">
                <a:solidFill>
                  <a:schemeClr val="bg1"/>
                </a:solidFill>
              </a:rPr>
            </a:br>
            <a:r>
              <a:rPr lang="en-US" sz="3400" noProof="0" dirty="0">
                <a:solidFill>
                  <a:schemeClr val="bg1"/>
                </a:solidFill>
              </a:rPr>
              <a:t>that's more than </a:t>
            </a:r>
            <a:r>
              <a:rPr lang="en-US" sz="3400" noProof="0" dirty="0">
                <a:solidFill>
                  <a:srgbClr val="FF0000"/>
                </a:solidFill>
              </a:rPr>
              <a:t>8 working days per year</a:t>
            </a:r>
          </a:p>
        </p:txBody>
      </p:sp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EE8BDE5C-A822-5E1A-DF8C-608438641A25}"/>
              </a:ext>
            </a:extLst>
          </p:cNvPr>
          <p:cNvSpPr txBox="1">
            <a:spLocks/>
          </p:cNvSpPr>
          <p:nvPr/>
        </p:nvSpPr>
        <p:spPr>
          <a:xfrm>
            <a:off x="385763" y="2316463"/>
            <a:ext cx="11420475" cy="2352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7200" noProof="0" dirty="0">
                <a:solidFill>
                  <a:schemeClr val="bg1"/>
                </a:solidFill>
              </a:rPr>
              <a:t>00:00:03:04</a:t>
            </a:r>
            <a:endParaRPr lang="en-US" sz="17200" noProof="0" dirty="0"/>
          </a:p>
        </p:txBody>
      </p:sp>
    </p:spTree>
    <p:extLst>
      <p:ext uri="{BB962C8B-B14F-4D97-AF65-F5344CB8AC3E}">
        <p14:creationId xmlns:p14="http://schemas.microsoft.com/office/powerpoint/2010/main" val="4071301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8EEDFD-1DA1-26C1-AA8F-79C97A6DF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C696C7-BF1E-C42C-EBB9-2E9069A1C1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456" y="656019"/>
            <a:ext cx="4428744" cy="944181"/>
          </a:xfrm>
        </p:spPr>
        <p:txBody>
          <a:bodyPr/>
          <a:lstStyle/>
          <a:p>
            <a:pPr algn="l"/>
            <a:r>
              <a:rPr lang="en-US" noProof="0" dirty="0">
                <a:solidFill>
                  <a:schemeClr val="bg1"/>
                </a:solidFill>
              </a:rPr>
              <a:t>Solution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708373-18AC-8974-595F-D74A68DB59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456" y="1737016"/>
            <a:ext cx="6333744" cy="4587584"/>
          </a:xfrm>
        </p:spPr>
        <p:txBody>
          <a:bodyPr>
            <a:normAutofit/>
          </a:bodyPr>
          <a:lstStyle/>
          <a:p>
            <a:pPr algn="l"/>
            <a:r>
              <a:rPr lang="en-US" sz="3200" noProof="0" dirty="0">
                <a:solidFill>
                  <a:schemeClr val="bg1"/>
                </a:solidFill>
              </a:rPr>
              <a:t>Multi-sensor embedded device for real-time presence and movement detection.</a:t>
            </a:r>
          </a:p>
          <a:p>
            <a:pPr algn="l"/>
            <a:endParaRPr lang="en-US" sz="2000" noProof="0" dirty="0">
              <a:solidFill>
                <a:schemeClr val="bg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Legacy NFC Reader  </a:t>
            </a:r>
            <a:r>
              <a:rPr lang="ru-RU" dirty="0">
                <a:solidFill>
                  <a:schemeClr val="bg1"/>
                </a:solidFill>
              </a:rPr>
              <a:t>   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→  UHF RFID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Camera-based system   →  </a:t>
            </a:r>
            <a:r>
              <a:rPr lang="en-US" dirty="0" err="1">
                <a:solidFill>
                  <a:schemeClr val="bg1"/>
                </a:solidFill>
              </a:rPr>
              <a:t>ToF</a:t>
            </a:r>
            <a:r>
              <a:rPr lang="en-US" dirty="0">
                <a:solidFill>
                  <a:schemeClr val="bg1"/>
                </a:solidFill>
              </a:rPr>
              <a:t> Sensors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			       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      &amp;  Radar</a:t>
            </a:r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Изображение выглядит как Графика, графический дизайн, графическая вставка, символ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43F9A27-1BF0-A78B-D3F8-6CB379EFD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723" y="3160875"/>
            <a:ext cx="866465" cy="866465"/>
          </a:xfrm>
          <a:prstGeom prst="rect">
            <a:avLst/>
          </a:prstGeom>
        </p:spPr>
      </p:pic>
      <p:pic>
        <p:nvPicPr>
          <p:cNvPr id="7" name="Рисунок 6" descr="Изображение выглядит как Графика, Шрифт, графический дизайн, логотип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B05B579-03AA-4FAC-39D6-CB38E80898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043" y="4603354"/>
            <a:ext cx="896145" cy="896145"/>
          </a:xfrm>
          <a:prstGeom prst="rect">
            <a:avLst/>
          </a:prstGeom>
        </p:spPr>
      </p:pic>
      <p:pic>
        <p:nvPicPr>
          <p:cNvPr id="9" name="Рисунок 8" descr="Изображение выглядит как Графика, графический дизайн, Шрифт, логотип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92706B4-316A-58E9-A151-88F4A86F2D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158" y="1813746"/>
            <a:ext cx="771116" cy="7711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D6D98C0-1FA9-AB7C-6510-EFAAA3B7B7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6" t="4191" r="26849"/>
          <a:stretch>
            <a:fillRect/>
          </a:stretch>
        </p:blipFill>
        <p:spPr>
          <a:xfrm>
            <a:off x="8646059" y="181069"/>
            <a:ext cx="2945485" cy="667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3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47321B-B28D-3705-D035-73DA7BF34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2A67498-7917-A759-7ED6-CB16C76DF555}"/>
              </a:ext>
            </a:extLst>
          </p:cNvPr>
          <p:cNvSpPr/>
          <p:nvPr/>
        </p:nvSpPr>
        <p:spPr>
          <a:xfrm>
            <a:off x="705230" y="4572324"/>
            <a:ext cx="5762245" cy="44735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E5F0881-C79E-051B-2D34-CFEAEDDEABDF}"/>
              </a:ext>
            </a:extLst>
          </p:cNvPr>
          <p:cNvSpPr/>
          <p:nvPr/>
        </p:nvSpPr>
        <p:spPr>
          <a:xfrm>
            <a:off x="4410075" y="2253433"/>
            <a:ext cx="1214437" cy="2833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A52DA4B-3478-34FA-D3DB-7609A3CCCBCA}"/>
              </a:ext>
            </a:extLst>
          </p:cNvPr>
          <p:cNvSpPr/>
          <p:nvPr/>
        </p:nvSpPr>
        <p:spPr>
          <a:xfrm>
            <a:off x="3557588" y="1783170"/>
            <a:ext cx="1214437" cy="2833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773BF51-304A-DC00-C5F5-467216D17CC4}"/>
              </a:ext>
            </a:extLst>
          </p:cNvPr>
          <p:cNvSpPr/>
          <p:nvPr/>
        </p:nvSpPr>
        <p:spPr>
          <a:xfrm>
            <a:off x="5500688" y="2714625"/>
            <a:ext cx="1369218" cy="2833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4D01537-F6EB-976E-1744-BC707E577A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3709" y="-560028"/>
            <a:ext cx="5983541" cy="797805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EA7B09-0155-6A97-6E27-A3F7CB5F08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456" y="656019"/>
            <a:ext cx="4428744" cy="944181"/>
          </a:xfrm>
        </p:spPr>
        <p:txBody>
          <a:bodyPr/>
          <a:lstStyle/>
          <a:p>
            <a:pPr algn="l"/>
            <a:r>
              <a:rPr lang="en-US" noProof="0" dirty="0">
                <a:solidFill>
                  <a:schemeClr val="bg1"/>
                </a:solidFill>
              </a:rPr>
              <a:t>Solution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6E37345-4DE6-0FE0-2ECD-7D18D7A61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457" y="1737015"/>
            <a:ext cx="6486143" cy="1457035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</a:rPr>
              <a:t>card reading up to </a:t>
            </a:r>
            <a:r>
              <a:rPr lang="en-US" noProof="0" dirty="0"/>
              <a:t>7 meters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</a:rPr>
              <a:t>direction detection up to </a:t>
            </a:r>
            <a:r>
              <a:rPr lang="en-US" noProof="0" dirty="0"/>
              <a:t>2 meters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</a:rPr>
              <a:t>motion/presence detection up to </a:t>
            </a:r>
            <a:r>
              <a:rPr lang="en-US" noProof="0" dirty="0"/>
              <a:t>25 meters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8AD6DDAF-88DA-D2A2-C414-6194FD066539}"/>
              </a:ext>
            </a:extLst>
          </p:cNvPr>
          <p:cNvSpPr txBox="1">
            <a:spLocks/>
          </p:cNvSpPr>
          <p:nvPr/>
        </p:nvSpPr>
        <p:spPr>
          <a:xfrm>
            <a:off x="705230" y="4572323"/>
            <a:ext cx="6845360" cy="17107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noProof="0" dirty="0">
                <a:solidFill>
                  <a:schemeClr val="bg1"/>
                </a:solidFill>
              </a:rPr>
              <a:t>NO INTERACTION WITH THE DEVICE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</a:rPr>
              <a:t>98% ACCURACY (+80H OF TESTING)</a:t>
            </a:r>
            <a:endParaRPr lang="en-US" sz="28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159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559FD8-972C-4008-82EE-D959B6817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AD7D7B-81B9-921D-FCB6-48055300C8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455" y="656019"/>
            <a:ext cx="5755078" cy="944181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Demonstration</a:t>
            </a:r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05A64AD-5E5E-E2FC-07AC-CB390A2C9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257" y="2033585"/>
            <a:ext cx="5248274" cy="295720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4129A3-3ABC-125F-6C3F-3B87A079ED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2642" y="2033585"/>
            <a:ext cx="5248276" cy="29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048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C89ED8-DF5C-BF9A-7F7D-D771EFFC6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866314-0FE4-3869-A282-9E024E3D1C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1951" y="525330"/>
            <a:ext cx="8724613" cy="94418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Thank you for attention</a:t>
            </a:r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Изображение выглядит как текст, Шрифт, снимок экрана, Графи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548DAC1-1DCF-F25C-F992-04590F165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951" y="2297693"/>
            <a:ext cx="8656089" cy="2204940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Шрифт, Графика,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9856642-49EC-AB4E-C7A1-8EF5418F73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239" y="5567984"/>
            <a:ext cx="1425988" cy="764686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4198DEC6-7CE9-90FD-422D-7BBA0F74C2FB}"/>
              </a:ext>
            </a:extLst>
          </p:cNvPr>
          <p:cNvSpPr txBox="1">
            <a:spLocks/>
          </p:cNvSpPr>
          <p:nvPr/>
        </p:nvSpPr>
        <p:spPr>
          <a:xfrm>
            <a:off x="2849450" y="5770966"/>
            <a:ext cx="3927789" cy="489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bg1"/>
                </a:solidFill>
              </a:rPr>
              <a:t>Sponsorship &amp; support:</a:t>
            </a:r>
            <a:endParaRPr lang="en-US" sz="2800" noProof="0" dirty="0">
              <a:solidFill>
                <a:schemeClr val="bg1"/>
              </a:solidFill>
            </a:endParaRPr>
          </a:p>
        </p:txBody>
      </p:sp>
      <p:pic>
        <p:nvPicPr>
          <p:cNvPr id="2052" name="Picture 4" descr="Katedra technológií v elektronike FEI TUKE | Kosice">
            <a:extLst>
              <a:ext uri="{FF2B5EF4-FFF2-40B4-BE49-F238E27FC236}">
                <a16:creationId xmlns:a16="http://schemas.microsoft.com/office/drawing/2014/main" id="{BA87C20A-CFC1-A2FB-0B8B-5D135D12E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390" y="5667925"/>
            <a:ext cx="679717" cy="66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8412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950</TotalTime>
  <Words>169</Words>
  <Application>Microsoft Office PowerPoint</Application>
  <PresentationFormat>Широкоэкранный</PresentationFormat>
  <Paragraphs>25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Тема Office</vt:lpstr>
      <vt:lpstr>72 </vt:lpstr>
      <vt:lpstr>Problem</vt:lpstr>
      <vt:lpstr>Презентация PowerPoint</vt:lpstr>
      <vt:lpstr>Solution</vt:lpstr>
      <vt:lpstr>Solution</vt:lpstr>
      <vt:lpstr>Demonstration</vt:lpstr>
      <vt:lpstr>Thank you for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Pavlo Usatiuk</dc:creator>
  <cp:lastModifiedBy>Pavlo Usatiuk</cp:lastModifiedBy>
  <cp:revision>20</cp:revision>
  <dcterms:created xsi:type="dcterms:W3CDTF">2026-01-22T19:18:53Z</dcterms:created>
  <dcterms:modified xsi:type="dcterms:W3CDTF">2026-01-25T12:34:09Z</dcterms:modified>
</cp:coreProperties>
</file>